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embeddedFontLst>
    <p:embeddedFont>
      <p:font typeface="나눔스퀘어" panose="020B0600000101010101" pitchFamily="50" charset="-127"/>
      <p:regular r:id="rId12"/>
    </p:embeddedFont>
    <p:embeddedFont>
      <p:font typeface="나눔스퀘어 Bold" panose="020B0600000101010101" pitchFamily="50" charset="-127"/>
      <p:bold r:id="rId13"/>
    </p:embeddedFont>
    <p:embeddedFont>
      <p:font typeface="나눔스퀘어 ExtraBold" panose="020B0600000101010101" pitchFamily="50" charset="-127"/>
      <p:bold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함초롬돋움" panose="020B0604000101010101" pitchFamily="50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83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TxStyle/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26"/>
    <p:restoredTop sz="94660"/>
  </p:normalViewPr>
  <p:slideViewPr>
    <p:cSldViewPr snapToGrid="0">
      <p:cViewPr varScale="1">
        <p:scale>
          <a:sx n="89" d="100"/>
          <a:sy n="89" d="100"/>
        </p:scale>
        <p:origin x="87" y="90"/>
      </p:cViewPr>
      <p:guideLst>
        <p:guide orient="horz" pos="2156"/>
        <p:guide pos="3837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notesMaster" Target="notesMasters/notesMaster1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99B07126-7B11-4C37-AFA5-EF2D283C28D9}" type="datetime1">
              <a:rPr lang="ko-KR" altLang="en-US"/>
              <a:pPr lvl="0">
                <a:defRPr/>
              </a:pPr>
              <a:t>2018-11-14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2E837033-EE82-4BBA-BC96-8C2915C0BD65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F55ED5AC-F6BF-4FD3-99E3-4CDC2301583B}" type="datetime1">
              <a:rPr lang="ko-KR" altLang="en-US"/>
              <a:pPr lvl="0">
                <a:defRPr/>
              </a:pPr>
              <a:t>2018-11-14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9FB61898-2FA3-41FA-A07D-AD5A63F1C15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914399" y="2130425"/>
            <a:ext cx="10363198" cy="14700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828799" y="3886200"/>
            <a:ext cx="853439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83ABF7E-4296-4727-86B2-F6D2F922377D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2130425"/>
            <a:ext cx="12192000" cy="1470025"/>
          </a:xfrm>
        </p:spPr>
        <p:txBody>
          <a:bodyPr>
            <a:normAutofit/>
          </a:bodyPr>
          <a:lstStyle>
            <a:lvl1pPr>
              <a:defRPr sz="44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DE377AA0-8A00-4621-88D7-4F46D638FE50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</p:spPr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857477" y="2214563"/>
            <a:ext cx="6477021" cy="321468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</a:p>
          <a:p>
            <a:pPr lvl="0">
              <a:defRPr lang="ko-KR" altLang="en-US"/>
            </a:pPr>
            <a:r>
              <a:rPr lang="ko-KR" altLang="en-US"/>
              <a:t>둘째 목차</a:t>
            </a:r>
          </a:p>
          <a:p>
            <a:pPr lvl="0">
              <a:defRPr lang="ko-KR" altLang="en-US"/>
            </a:pPr>
            <a:r>
              <a:rPr lang="ko-KR" altLang="en-US"/>
              <a:t>셋째 목차</a:t>
            </a:r>
          </a:p>
          <a:p>
            <a:pPr lvl="0">
              <a:defRPr lang="ko-KR" altLang="en-US"/>
            </a:pPr>
            <a:r>
              <a:rPr lang="ko-KR" altLang="en-US"/>
              <a:t>넷째 목차</a:t>
            </a:r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E76BBDF9-A54C-44F5-AC82-07CCD013FCDB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839199" y="274638"/>
            <a:ext cx="2743199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609599" y="274638"/>
            <a:ext cx="8026399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DF382CB1-3EAE-4CCC-A2FE-ED0BA955733A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374BE1B-5A5F-4F35-BB9B-9A7D5F188EED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381D635D-CD0C-41A3-B3AE-7C15F38FC192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63083" y="4406900"/>
            <a:ext cx="10363198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963083" y="2906713"/>
            <a:ext cx="10363198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CF3D16B-97E2-4E95-9E6A-CC821AD4CFF2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609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97599" y="1600200"/>
            <a:ext cx="5384799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6C88016C-EF84-4A15-8817-06F230F511A0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71A7C41-ADFB-48CD-A6AF-52C424B085DB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" type="tbl" preserve="1">
  <p:cSld name="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표 개체 틀 2"/>
          <p:cNvSpPr>
            <a:spLocks noGrp="1"/>
          </p:cNvSpPr>
          <p:nvPr>
            <p:ph type="tbl" sz="quarter" idx="13"/>
          </p:nvPr>
        </p:nvSpPr>
        <p:spPr>
          <a:xfrm>
            <a:off x="608037" y="1643063"/>
            <a:ext cx="10972798" cy="4525200"/>
          </a:xfrm>
        </p:spPr>
        <p:txBody>
          <a:bodyPr/>
          <a:lstStyle>
            <a:lvl1pPr>
              <a:buFontTx/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8F4E5691-35C7-4B45-AB13-59F844A74F2A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4개" type="fourObj" preserve="1">
  <p:cSld name="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09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6197599" y="160020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608037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96036" y="3984220"/>
            <a:ext cx="5384799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2911943B-EDD8-4F40-9A7E-FC824B6BF03C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89716" y="4800600"/>
            <a:ext cx="7315199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389716" y="612775"/>
            <a:ext cx="7315199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2389716" y="5367338"/>
            <a:ext cx="7315199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BA5B7495-335B-456C-A6F1-0B988ECBEE25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609599" y="274638"/>
            <a:ext cx="10972798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609599" y="1600200"/>
            <a:ext cx="10972798" cy="452596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609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901D4865-E2EC-4A0C-BCE9-22BF7C514180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165599" y="6356350"/>
            <a:ext cx="3860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737599" y="6356350"/>
            <a:ext cx="2844799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ransition/>
  <p:hf hdr="0" ftr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rtl="0" eaLnBrk="1" latinLnBrk="1" hangingPunct="1">
        <a:defRPr>
          <a:solidFill>
            <a:schemeClr val="tx2"/>
          </a:solidFill>
        </a:defRPr>
      </a:lvl2pPr>
      <a:lvl3pPr rtl="0" eaLnBrk="1" latinLnBrk="1" hangingPunct="1">
        <a:defRPr>
          <a:solidFill>
            <a:schemeClr val="tx2"/>
          </a:solidFill>
        </a:defRPr>
      </a:lvl3pPr>
      <a:lvl4pPr rtl="0" eaLnBrk="1" latinLnBrk="1" hangingPunct="1">
        <a:defRPr>
          <a:solidFill>
            <a:schemeClr val="tx2"/>
          </a:solidFill>
        </a:defRPr>
      </a:lvl4pPr>
      <a:lvl5pPr rtl="0" eaLnBrk="1" latinLnBrk="1" hangingPunct="1">
        <a:defRPr>
          <a:solidFill>
            <a:schemeClr val="tx2"/>
          </a:solidFill>
        </a:defRPr>
      </a:lvl5pPr>
      <a:lvl6pPr rtl="0" eaLnBrk="1" latinLnBrk="1" hangingPunct="1">
        <a:defRPr>
          <a:solidFill>
            <a:schemeClr val="tx2"/>
          </a:solidFill>
        </a:defRPr>
      </a:lvl6pPr>
      <a:lvl7pPr rtl="0" eaLnBrk="1" latinLnBrk="1" hangingPunct="1">
        <a:defRPr>
          <a:solidFill>
            <a:schemeClr val="tx2"/>
          </a:solidFill>
        </a:defRPr>
      </a:lvl7pPr>
      <a:lvl8pPr rtl="0" eaLnBrk="1" latinLnBrk="1" hangingPunct="1">
        <a:defRPr>
          <a:solidFill>
            <a:schemeClr val="tx2"/>
          </a:solidFill>
        </a:defRPr>
      </a:lvl8pPr>
      <a:lvl9pPr rtl="0"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1.png"/><Relationship Id="rId4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hdphoto" Target="../media/hdphoto1.wdp"/><Relationship Id="rId7" Type="http://schemas.openxmlformats.org/officeDocument/2006/relationships/image" Target="../media/image4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9.svg"/><Relationship Id="rId4" Type="http://schemas.openxmlformats.org/officeDocument/2006/relationships/image" Target="../media/image8.png"/><Relationship Id="rId9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sv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svg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video" Target="file:///C:\Users\ruru\Desktop\4&#54617;&#45380;2&#54617;&#44592;\&#52897;&#46356;\&#49884;&#50672;.mp4" TargetMode="External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0D1AF89-040E-4E2E-9F16-9E2668077DCC}"/>
              </a:ext>
            </a:extLst>
          </p:cNvPr>
          <p:cNvSpPr/>
          <p:nvPr/>
        </p:nvSpPr>
        <p:spPr>
          <a:xfrm>
            <a:off x="95693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5EB3DC"/>
              </a:gs>
              <a:gs pos="0">
                <a:srgbClr val="5173DF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2E4A1A4-38FC-498B-B14D-6A20F55F9399}"/>
              </a:ext>
            </a:extLst>
          </p:cNvPr>
          <p:cNvSpPr txBox="1"/>
          <p:nvPr/>
        </p:nvSpPr>
        <p:spPr>
          <a:xfrm>
            <a:off x="5961529" y="1353721"/>
            <a:ext cx="5555091" cy="1323439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 algn="r">
              <a:defRPr lang="ko-KR" altLang="en-US"/>
            </a:pPr>
            <a:r>
              <a:rPr lang="en-US" altLang="ko-KR" sz="8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QR</a:t>
            </a:r>
            <a:r>
              <a:rPr lang="ko-KR" altLang="en-US" sz="8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도서관</a:t>
            </a:r>
          </a:p>
        </p:txBody>
      </p:sp>
      <p:sp>
        <p:nvSpPr>
          <p:cNvPr id="9" name="TextBox 23">
            <a:extLst>
              <a:ext uri="{FF2B5EF4-FFF2-40B4-BE49-F238E27FC236}">
                <a16:creationId xmlns:a16="http://schemas.microsoft.com/office/drawing/2014/main" id="{9E470659-9489-4081-A206-87CB2C672A16}"/>
              </a:ext>
            </a:extLst>
          </p:cNvPr>
          <p:cNvSpPr txBox="1"/>
          <p:nvPr/>
        </p:nvSpPr>
        <p:spPr>
          <a:xfrm>
            <a:off x="8750595" y="4626962"/>
            <a:ext cx="2766025" cy="783356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algn="r">
              <a:lnSpc>
                <a:spcPct val="150000"/>
              </a:lnSpc>
              <a:buClrTx/>
              <a:buNone/>
              <a:defRPr lang="ko-KR" altLang="en-US"/>
            </a:pPr>
            <a:r>
              <a:rPr lang="en-US" altLang="ko-KR" sz="1600" dirty="0">
                <a:solidFill>
                  <a:schemeClr val="bg1">
                    <a:alpha val="78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2018.11.14 </a:t>
            </a:r>
            <a:r>
              <a:rPr lang="ko-KR" altLang="en-US" sz="1600" dirty="0">
                <a:solidFill>
                  <a:schemeClr val="bg1">
                    <a:alpha val="78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수요일</a:t>
            </a:r>
            <a:endParaRPr lang="en-US" altLang="ko-KR" sz="1600" dirty="0">
              <a:solidFill>
                <a:schemeClr val="bg1">
                  <a:alpha val="78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r">
              <a:lnSpc>
                <a:spcPct val="150000"/>
              </a:lnSpc>
              <a:buClrTx/>
              <a:buNone/>
              <a:defRPr lang="ko-KR" altLang="en-US"/>
            </a:pPr>
            <a:r>
              <a:rPr lang="ko-KR" altLang="en-US" sz="1600" dirty="0">
                <a:solidFill>
                  <a:schemeClr val="bg1">
                    <a:alpha val="78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발표자 </a:t>
            </a:r>
            <a:r>
              <a:rPr lang="en-US" altLang="ko-KR" sz="1600" dirty="0">
                <a:solidFill>
                  <a:schemeClr val="bg1">
                    <a:alpha val="78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1600" dirty="0">
                <a:solidFill>
                  <a:schemeClr val="bg1">
                    <a:alpha val="78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천민지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D11C9CE-C700-48F2-86FF-9EBF9E62F571}"/>
              </a:ext>
            </a:extLst>
          </p:cNvPr>
          <p:cNvSpPr txBox="1"/>
          <p:nvPr/>
        </p:nvSpPr>
        <p:spPr>
          <a:xfrm>
            <a:off x="7735640" y="2679738"/>
            <a:ext cx="3699397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 algn="r">
              <a:defRPr lang="ko-KR" altLang="en-US"/>
            </a:pPr>
            <a:r>
              <a:rPr lang="ko-KR" altLang="en-US" sz="4000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설계 및 구현</a:t>
            </a:r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A209DF66-0094-4211-AA0C-4A489BA1667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22620" y="1535355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CBB5CF9-63E4-4534-AA78-58D261EFF80B}"/>
              </a:ext>
            </a:extLst>
          </p:cNvPr>
          <p:cNvSpPr txBox="1"/>
          <p:nvPr/>
        </p:nvSpPr>
        <p:spPr>
          <a:xfrm>
            <a:off x="2180549" y="859763"/>
            <a:ext cx="5555091" cy="5847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 algn="r">
              <a:defRPr lang="ko-KR" altLang="en-US"/>
            </a:pP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</a:t>
            </a:r>
          </a:p>
        </p:txBody>
      </p:sp>
      <p:sp>
        <p:nvSpPr>
          <p:cNvPr id="19" name="자유형: 도형 18">
            <a:extLst>
              <a:ext uri="{FF2B5EF4-FFF2-40B4-BE49-F238E27FC236}">
                <a16:creationId xmlns:a16="http://schemas.microsoft.com/office/drawing/2014/main" id="{8F7464E5-0759-4CF1-87B7-0E21DFE4EF48}"/>
              </a:ext>
            </a:extLst>
          </p:cNvPr>
          <p:cNvSpPr/>
          <p:nvPr/>
        </p:nvSpPr>
        <p:spPr>
          <a:xfrm flipH="1">
            <a:off x="-4" y="1"/>
            <a:ext cx="6096003" cy="6858000"/>
          </a:xfrm>
          <a:custGeom>
            <a:avLst/>
            <a:gdLst>
              <a:gd name="connsiteX0" fmla="*/ 7032200 w 7032200"/>
              <a:gd name="connsiteY0" fmla="*/ 0 h 6858000"/>
              <a:gd name="connsiteX1" fmla="*/ 2349482 w 7032200"/>
              <a:gd name="connsiteY1" fmla="*/ 0 h 6858000"/>
              <a:gd name="connsiteX2" fmla="*/ 0 w 7032200"/>
              <a:gd name="connsiteY2" fmla="*/ 6858000 h 6858000"/>
              <a:gd name="connsiteX3" fmla="*/ 7032200 w 70322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32200" h="6858000">
                <a:moveTo>
                  <a:pt x="7032200" y="0"/>
                </a:moveTo>
                <a:lnTo>
                  <a:pt x="2349482" y="0"/>
                </a:lnTo>
                <a:lnTo>
                  <a:pt x="0" y="6858000"/>
                </a:lnTo>
                <a:lnTo>
                  <a:pt x="7032200" y="6858000"/>
                </a:lnTo>
                <a:close/>
              </a:path>
            </a:pathLst>
          </a:cu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648EACC-59E0-4DBA-87F2-34D118AC4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6CD9DF1C-5CB4-406F-8677-C8F4D8A8C8B0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81137B4-1269-410C-9AD5-F2BD5559E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1423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FB26DD3-C7D3-4292-BD71-6AB89B039C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5EB3DC"/>
              </a:gs>
              <a:gs pos="0">
                <a:srgbClr val="5173DF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36"/>
          <p:cNvSpPr/>
          <p:nvPr/>
        </p:nvSpPr>
        <p:spPr>
          <a:xfrm>
            <a:off x="4741207" y="1739659"/>
            <a:ext cx="4555222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2" name="사각형: 둥근 위쪽 모서리 1">
            <a:extLst>
              <a:ext uri="{FF2B5EF4-FFF2-40B4-BE49-F238E27FC236}">
                <a16:creationId xmlns:a16="http://schemas.microsoft.com/office/drawing/2014/main" id="{3F7850DA-2523-4F17-9033-7E33CBF3B5C6}"/>
              </a:ext>
            </a:extLst>
          </p:cNvPr>
          <p:cNvSpPr/>
          <p:nvPr/>
        </p:nvSpPr>
        <p:spPr>
          <a:xfrm>
            <a:off x="0" y="531857"/>
            <a:ext cx="12192000" cy="6326143"/>
          </a:xfrm>
          <a:prstGeom prst="round2SameRect">
            <a:avLst>
              <a:gd name="adj1" fmla="val 518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1194110" y="1320722"/>
            <a:ext cx="5703384" cy="363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9" name="TextBox 48"/>
          <p:cNvSpPr txBox="1"/>
          <p:nvPr/>
        </p:nvSpPr>
        <p:spPr>
          <a:xfrm>
            <a:off x="414550" y="893448"/>
            <a:ext cx="6086798" cy="32406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1. 현재 도서관 시스템의 문제점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2. </a:t>
            </a: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QR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코드를 이용한 해결방안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3. </a:t>
            </a: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QR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코드를 이용한 자리대출의 장점</a:t>
            </a:r>
          </a:p>
          <a:p>
            <a:pPr>
              <a:lnSpc>
                <a:spcPct val="150000"/>
              </a:lnSpc>
              <a:defRPr lang="ko-KR" altLang="en-US"/>
            </a:pP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4. </a:t>
            </a: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QR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도서관 앱 이미지</a:t>
            </a:r>
            <a:endParaRPr lang="en-US" altLang="ko-KR" sz="2800" dirty="0">
              <a:solidFill>
                <a:schemeClr val="tx2">
                  <a:lumMod val="5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lnSpc>
                <a:spcPct val="150000"/>
              </a:lnSpc>
              <a:defRPr lang="ko-KR" altLang="en-US"/>
            </a:pP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5. </a:t>
            </a:r>
            <a:r>
              <a:rPr lang="ko-KR" altLang="en-US" sz="2800" dirty="0">
                <a:solidFill>
                  <a:schemeClr val="tx2">
                    <a:lumMod val="5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영상시연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C164B-C044-4BF3-877E-FA192EBAFD21}"/>
              </a:ext>
            </a:extLst>
          </p:cNvPr>
          <p:cNvSpPr txBox="1"/>
          <p:nvPr/>
        </p:nvSpPr>
        <p:spPr>
          <a:xfrm>
            <a:off x="115805" y="65874"/>
            <a:ext cx="125484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>
              <a:defRPr lang="ko-KR" altLang="en-US"/>
            </a:pPr>
            <a:r>
              <a:rPr lang="ko-KR" altLang="en-US" sz="2000" dirty="0">
                <a:solidFill>
                  <a:schemeClr val="bg1"/>
                </a:solidFill>
              </a:rPr>
              <a:t>목차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186888E7-3B03-4447-A4C7-D23015C3C147}"/>
              </a:ext>
            </a:extLst>
          </p:cNvPr>
          <p:cNvGrpSpPr/>
          <p:nvPr/>
        </p:nvGrpSpPr>
        <p:grpSpPr>
          <a:xfrm>
            <a:off x="10568318" y="6381255"/>
            <a:ext cx="1524368" cy="369332"/>
            <a:chOff x="9568193" y="5957392"/>
            <a:chExt cx="1524368" cy="369332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3A53100-5B0C-42AC-8BEC-9A81A36E59D0}"/>
                </a:ext>
              </a:extLst>
            </p:cNvPr>
            <p:cNvSpPr txBox="1"/>
            <p:nvPr/>
          </p:nvSpPr>
          <p:spPr>
            <a:xfrm>
              <a:off x="9568193" y="5957392"/>
              <a:ext cx="152436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>
                  <a:latin typeface="나눔스퀘어 ExtraBold"/>
                  <a:ea typeface="나눔스퀘어 ExtraBold"/>
                </a:defRPr>
              </a:lvl1pPr>
            </a:lstStyle>
            <a:p>
              <a:pPr lvl="0" algn="r">
                <a:defRPr lang="ko-KR" altLang="en-US"/>
              </a:pPr>
              <a:r>
                <a:rPr lang="en-US" altLang="ko-KR" dirty="0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QR</a:t>
              </a:r>
              <a:r>
                <a:rPr lang="ko-KR" altLang="en-US" dirty="0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도서관</a:t>
              </a:r>
            </a:p>
          </p:txBody>
        </p:sp>
        <p:pic>
          <p:nvPicPr>
            <p:cNvPr id="12" name="그래픽 11">
              <a:extLst>
                <a:ext uri="{FF2B5EF4-FFF2-40B4-BE49-F238E27FC236}">
                  <a16:creationId xmlns:a16="http://schemas.microsoft.com/office/drawing/2014/main" id="{FB0F771F-CD0E-4C04-B81B-2843CB6F69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658350" y="6019273"/>
              <a:ext cx="238563" cy="238563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55CDBA99-567E-4309-BA8A-25F94B458F8B}"/>
              </a:ext>
            </a:extLst>
          </p:cNvPr>
          <p:cNvSpPr txBox="1"/>
          <p:nvPr/>
        </p:nvSpPr>
        <p:spPr>
          <a:xfrm>
            <a:off x="8845302" y="-4916"/>
            <a:ext cx="3138815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defRPr lang="ko-KR" altLang="en-US"/>
            </a:pP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DBC733-96FB-4842-9E7D-EC1E2E4D8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69D6094E-4644-4261-8248-9DEBC5ABDE13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59F4917-0A89-4B23-9E93-830205C98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099944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FB26DD3-C7D3-4292-BD71-6AB89B039C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5EB3DC"/>
              </a:gs>
              <a:gs pos="0">
                <a:srgbClr val="5173DF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36"/>
          <p:cNvSpPr/>
          <p:nvPr/>
        </p:nvSpPr>
        <p:spPr>
          <a:xfrm>
            <a:off x="4741207" y="1739659"/>
            <a:ext cx="4555222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2" name="사각형: 둥근 위쪽 모서리 1">
            <a:extLst>
              <a:ext uri="{FF2B5EF4-FFF2-40B4-BE49-F238E27FC236}">
                <a16:creationId xmlns:a16="http://schemas.microsoft.com/office/drawing/2014/main" id="{3F7850DA-2523-4F17-9033-7E33CBF3B5C6}"/>
              </a:ext>
            </a:extLst>
          </p:cNvPr>
          <p:cNvSpPr/>
          <p:nvPr/>
        </p:nvSpPr>
        <p:spPr>
          <a:xfrm>
            <a:off x="0" y="531857"/>
            <a:ext cx="12192000" cy="6326143"/>
          </a:xfrm>
          <a:prstGeom prst="round2SameRect">
            <a:avLst>
              <a:gd name="adj1" fmla="val 518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1194110" y="1320722"/>
            <a:ext cx="5703384" cy="363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7F87F76-0A47-4DC8-8607-82B8AC6363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34845" y="1213214"/>
            <a:ext cx="7886700" cy="2771775"/>
          </a:xfrm>
          <a:prstGeom prst="rect">
            <a:avLst/>
          </a:prstGeom>
        </p:spPr>
      </p:pic>
      <p:sp>
        <p:nvSpPr>
          <p:cNvPr id="11" name="TextBox 2">
            <a:extLst>
              <a:ext uri="{FF2B5EF4-FFF2-40B4-BE49-F238E27FC236}">
                <a16:creationId xmlns:a16="http://schemas.microsoft.com/office/drawing/2014/main" id="{70F6DC87-FD6F-4F61-AE60-560806CD7F00}"/>
              </a:ext>
            </a:extLst>
          </p:cNvPr>
          <p:cNvSpPr txBox="1"/>
          <p:nvPr/>
        </p:nvSpPr>
        <p:spPr>
          <a:xfrm>
            <a:off x="4463699" y="810607"/>
            <a:ext cx="3264601" cy="4129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lvl="0">
              <a:defRPr lang="ko-KR" altLang="en-US"/>
            </a:pPr>
            <a:r>
              <a:rPr lang="ko-KR" altLang="en-US" sz="21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현재의 도서관 시스템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6766AB-AB84-46C4-9F06-47A8C93693F0}"/>
              </a:ext>
            </a:extLst>
          </p:cNvPr>
          <p:cNvSpPr txBox="1"/>
          <p:nvPr/>
        </p:nvSpPr>
        <p:spPr>
          <a:xfrm>
            <a:off x="609277" y="4138018"/>
            <a:ext cx="1073783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1600" dirty="0">
                <a:solidFill>
                  <a:srgbClr val="0E214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문제점</a:t>
            </a:r>
            <a:endParaRPr lang="en-US" altLang="ko-KR" sz="1600" dirty="0">
              <a:solidFill>
                <a:srgbClr val="0E214A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>
              <a:defRPr lang="ko-KR" altLang="en-US"/>
            </a:pPr>
            <a:endParaRPr lang="ko-KR" altLang="en-US" sz="1600" dirty="0">
              <a:solidFill>
                <a:srgbClr val="0E214A"/>
              </a:solidFill>
              <a:latin typeface="나눔스퀘어 ExtraBold"/>
              <a:ea typeface="나눔스퀘어 ExtraBold"/>
            </a:endParaRPr>
          </a:p>
          <a:p>
            <a:pPr>
              <a:defRPr lang="ko-KR" altLang="en-US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ExtraBold"/>
                <a:ea typeface="나눔스퀘어 ExtraBold"/>
              </a:rPr>
              <a:t>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1. 대출 전용 기기의 수 부족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					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좌석 대출을 위한 대기 상황 발생</a:t>
            </a:r>
          </a:p>
          <a:p>
            <a:pPr>
              <a:defRPr lang="ko-KR" altLang="en-US"/>
            </a:pP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defRPr lang="ko-KR" altLang="en-US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2. 학생증 대여를 통한 부정 대출 가능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				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공정성 결여</a:t>
            </a:r>
          </a:p>
          <a:p>
            <a:pPr>
              <a:buFont typeface="Wingdings"/>
              <a:buNone/>
              <a:defRPr lang="ko-KR" altLang="en-US"/>
            </a:pPr>
            <a:endParaRPr lang="ko-KR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defRPr lang="ko-KR" altLang="en-US"/>
            </a:pP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3. 대출 전용 기기만을 이용한 잔여 시간 확인, 연장, 반납 기능 </a:t>
            </a:r>
            <a:r>
              <a: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	 </a:t>
            </a:r>
            <a:r>
              <a:rPr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융통성 부족</a:t>
            </a:r>
          </a:p>
        </p:txBody>
      </p:sp>
      <p:sp>
        <p:nvSpPr>
          <p:cNvPr id="3" name="이등변 삼각형 2">
            <a:extLst>
              <a:ext uri="{FF2B5EF4-FFF2-40B4-BE49-F238E27FC236}">
                <a16:creationId xmlns:a16="http://schemas.microsoft.com/office/drawing/2014/main" id="{01E03B7E-6180-4C5E-9D20-B7AA2EE9B496}"/>
              </a:ext>
            </a:extLst>
          </p:cNvPr>
          <p:cNvSpPr/>
          <p:nvPr/>
        </p:nvSpPr>
        <p:spPr>
          <a:xfrm rot="5400000">
            <a:off x="6735323" y="4714486"/>
            <a:ext cx="174184" cy="150158"/>
          </a:xfrm>
          <a:prstGeom prst="triangle">
            <a:avLst/>
          </a:prstGeom>
          <a:solidFill>
            <a:srgbClr val="0E2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0A3D21AA-FF6E-4872-8F02-34A4616D11BF}"/>
              </a:ext>
            </a:extLst>
          </p:cNvPr>
          <p:cNvSpPr/>
          <p:nvPr/>
        </p:nvSpPr>
        <p:spPr>
          <a:xfrm rot="5400000">
            <a:off x="6735323" y="5215102"/>
            <a:ext cx="174184" cy="150158"/>
          </a:xfrm>
          <a:prstGeom prst="triangle">
            <a:avLst/>
          </a:prstGeom>
          <a:solidFill>
            <a:srgbClr val="0E2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이등변 삼각형 13">
            <a:extLst>
              <a:ext uri="{FF2B5EF4-FFF2-40B4-BE49-F238E27FC236}">
                <a16:creationId xmlns:a16="http://schemas.microsoft.com/office/drawing/2014/main" id="{3A128E0E-B37A-495B-9A57-9DC7F99D48C8}"/>
              </a:ext>
            </a:extLst>
          </p:cNvPr>
          <p:cNvSpPr/>
          <p:nvPr/>
        </p:nvSpPr>
        <p:spPr>
          <a:xfrm rot="5400000">
            <a:off x="6735323" y="5695344"/>
            <a:ext cx="174184" cy="150158"/>
          </a:xfrm>
          <a:prstGeom prst="triangle">
            <a:avLst/>
          </a:prstGeom>
          <a:solidFill>
            <a:srgbClr val="0E21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8620BEE-B5B0-43CA-B5F7-CEC0BD9D5B18}"/>
              </a:ext>
            </a:extLst>
          </p:cNvPr>
          <p:cNvGrpSpPr/>
          <p:nvPr/>
        </p:nvGrpSpPr>
        <p:grpSpPr>
          <a:xfrm>
            <a:off x="10568318" y="6381255"/>
            <a:ext cx="1524368" cy="369332"/>
            <a:chOff x="9568193" y="5957392"/>
            <a:chExt cx="1524368" cy="3693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3D1E0C-A523-4859-AA89-AAA38C7CD300}"/>
                </a:ext>
              </a:extLst>
            </p:cNvPr>
            <p:cNvSpPr txBox="1"/>
            <p:nvPr/>
          </p:nvSpPr>
          <p:spPr>
            <a:xfrm>
              <a:off x="9568193" y="5957392"/>
              <a:ext cx="152436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>
                  <a:latin typeface="나눔스퀘어 ExtraBold"/>
                  <a:ea typeface="나눔스퀘어 ExtraBold"/>
                </a:defRPr>
              </a:lvl1pPr>
            </a:lstStyle>
            <a:p>
              <a:pPr lvl="0" algn="r">
                <a:defRPr lang="ko-KR" altLang="en-US"/>
              </a:pPr>
              <a:r>
                <a:rPr lang="en-US" altLang="ko-KR" dirty="0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QR</a:t>
              </a:r>
              <a:r>
                <a:rPr lang="ko-KR" altLang="en-US" dirty="0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도서관</a:t>
              </a:r>
            </a:p>
          </p:txBody>
        </p:sp>
        <p:pic>
          <p:nvPicPr>
            <p:cNvPr id="17" name="그래픽 16">
              <a:extLst>
                <a:ext uri="{FF2B5EF4-FFF2-40B4-BE49-F238E27FC236}">
                  <a16:creationId xmlns:a16="http://schemas.microsoft.com/office/drawing/2014/main" id="{E036EFA3-911F-452C-88FD-0DEFD8C99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658350" y="6019273"/>
              <a:ext cx="238563" cy="238563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003787F-774A-442C-AEA8-DECB01086095}"/>
              </a:ext>
            </a:extLst>
          </p:cNvPr>
          <p:cNvSpPr txBox="1"/>
          <p:nvPr/>
        </p:nvSpPr>
        <p:spPr>
          <a:xfrm>
            <a:off x="482677" y="65874"/>
            <a:ext cx="36702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>
              <a:defRPr lang="ko-KR" altLang="en-US"/>
            </a:pPr>
            <a:r>
              <a:rPr lang="ko-KR" altLang="en-US" sz="2000" dirty="0">
                <a:solidFill>
                  <a:schemeClr val="bg1"/>
                </a:solidFill>
              </a:rPr>
              <a:t>현재 도서관 시스템의 문제점</a:t>
            </a:r>
          </a:p>
        </p:txBody>
      </p:sp>
      <p:pic>
        <p:nvPicPr>
          <p:cNvPr id="20" name="그래픽 19">
            <a:extLst>
              <a:ext uri="{FF2B5EF4-FFF2-40B4-BE49-F238E27FC236}">
                <a16:creationId xmlns:a16="http://schemas.microsoft.com/office/drawing/2014/main" id="{C17ECA8C-2502-471E-AA55-3A74005C8CF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9022" y="126326"/>
            <a:ext cx="279205" cy="2792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FFD75CB-A08E-4CFE-984B-552367A8F002}"/>
              </a:ext>
            </a:extLst>
          </p:cNvPr>
          <p:cNvSpPr txBox="1"/>
          <p:nvPr/>
        </p:nvSpPr>
        <p:spPr>
          <a:xfrm>
            <a:off x="8845302" y="339"/>
            <a:ext cx="3138815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defRPr lang="ko-KR" altLang="en-US"/>
            </a:pP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5DD237-A4FE-44E2-86BD-EE68C370D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C24FBD4-A7BE-48E4-BADA-957190444818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3823A4-D13B-49E7-8CBA-6D90258FD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495400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FB26DD3-C7D3-4292-BD71-6AB89B039C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5EB3DC"/>
              </a:gs>
              <a:gs pos="0">
                <a:srgbClr val="5173DF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사각형: 둥근 위쪽 모서리 1">
            <a:extLst>
              <a:ext uri="{FF2B5EF4-FFF2-40B4-BE49-F238E27FC236}">
                <a16:creationId xmlns:a16="http://schemas.microsoft.com/office/drawing/2014/main" id="{3F7850DA-2523-4F17-9033-7E33CBF3B5C6}"/>
              </a:ext>
            </a:extLst>
          </p:cNvPr>
          <p:cNvSpPr/>
          <p:nvPr/>
        </p:nvSpPr>
        <p:spPr>
          <a:xfrm>
            <a:off x="0" y="531857"/>
            <a:ext cx="12192000" cy="6326143"/>
          </a:xfrm>
          <a:prstGeom prst="round2SameRect">
            <a:avLst>
              <a:gd name="adj1" fmla="val 518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2">
            <a:extLst>
              <a:ext uri="{FF2B5EF4-FFF2-40B4-BE49-F238E27FC236}">
                <a16:creationId xmlns:a16="http://schemas.microsoft.com/office/drawing/2014/main" id="{C17896B7-855E-4FF4-886F-9524D3E6211D}"/>
              </a:ext>
            </a:extLst>
          </p:cNvPr>
          <p:cNvSpPr txBox="1"/>
          <p:nvPr/>
        </p:nvSpPr>
        <p:spPr>
          <a:xfrm>
            <a:off x="2260922" y="1462458"/>
            <a:ext cx="924436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lvl="0">
              <a:defRPr lang="ko-KR" altLang="en-US"/>
            </a:pP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QR은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Quick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Response의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약자로서, 숫자 최대 7,089자, 문자(ASCII) 최대 4,296자, 이진(8비트) 최대 2,953바이트, 한자 최대 1,817자를 저장할 수 있으며, 일반 바코드보다 인식속도와 인식률, 복원력이 뛰어나다. 바코드가 주로 계산이나 재고관리, 상품확인 등을 위해 사용된다면 </a:t>
            </a:r>
            <a:r>
              <a:rPr lang="ko-KR" altLang="en-US" sz="1600" dirty="0" err="1">
                <a:latin typeface="나눔스퀘어" panose="020B0600000101010101" pitchFamily="50" charset="-127"/>
                <a:ea typeface="나눔스퀘어" panose="020B0600000101010101" pitchFamily="50" charset="-127"/>
              </a:rPr>
              <a:t>QR코드는</a:t>
            </a:r>
            <a:r>
              <a:rPr lang="ko-KR" altLang="en-US" sz="1600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마케팅이나 홍보, PR 수단으로 많이 사용된다</a:t>
            </a:r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309BFA0E-6965-41D0-822E-E7D8468409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7" b="91362" l="6908" r="98937">
                        <a14:foregroundMark x1="6908" y1="37874" x2="10946" y2="53821"/>
                        <a14:foregroundMark x1="67800" y1="34219" x2="78427" y2="49169"/>
                        <a14:foregroundMark x1="78427" y1="49169" x2="85547" y2="51163"/>
                        <a14:foregroundMark x1="84697" y1="27907" x2="89479" y2="36877"/>
                        <a14:foregroundMark x1="91286" y1="27575" x2="95855" y2="44518"/>
                        <a14:foregroundMark x1="53348" y1="54153" x2="53348" y2="54153"/>
                        <a14:backgroundMark x1="48565" y1="73754" x2="51541" y2="86047"/>
                        <a14:backgroundMark x1="51966" y1="84385" x2="52922" y2="95349"/>
                        <a14:backgroundMark x1="55048" y1="83056" x2="58661" y2="98007"/>
                        <a14:backgroundMark x1="58661" y1="98007" x2="65250" y2="95349"/>
                        <a14:backgroundMark x1="65250" y1="95349" x2="69607" y2="96678"/>
                        <a14:backgroundMark x1="98512" y1="86047" x2="92986" y2="95681"/>
                        <a14:backgroundMark x1="92986" y1="95681" x2="62699" y2="96678"/>
                        <a14:backgroundMark x1="90329" y1="87375" x2="1807" y2="9169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614487" y="4023911"/>
            <a:ext cx="8963025" cy="286702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E94ACA5-570C-4814-98CB-D29C5C346DD5}"/>
              </a:ext>
            </a:extLst>
          </p:cNvPr>
          <p:cNvSpPr txBox="1"/>
          <p:nvPr/>
        </p:nvSpPr>
        <p:spPr>
          <a:xfrm>
            <a:off x="535533" y="3225729"/>
            <a:ext cx="1112093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algn="ctr">
              <a:defRPr lang="ko-KR" altLang="en-US"/>
            </a:pPr>
            <a:r>
              <a:rPr lang="ko-KR" altLang="en-US" b="0" i="0" u="none" strike="noStrike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dirty="0">
                <a:solidFill>
                  <a:srgbClr val="0E214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도서관</a:t>
            </a:r>
            <a:r>
              <a:rPr lang="ko-KR" altLang="en-US" b="0" i="0" u="none" strike="noStrike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의 각 </a:t>
            </a:r>
            <a:r>
              <a:rPr lang="ko-KR" altLang="en-US" b="0" i="0" u="none" strike="noStrike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자리별</a:t>
            </a:r>
            <a:r>
              <a:rPr lang="ko-KR" altLang="en-US" b="0" i="0" u="none" strike="noStrike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b="0" i="0" u="none" strike="noStrike" dirty="0" err="1">
                <a:solidFill>
                  <a:srgbClr val="0E214A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QR코드</a:t>
            </a:r>
            <a:r>
              <a:rPr lang="ko-KR" altLang="en-US" b="0" i="0" u="none" strike="noStrike" dirty="0" err="1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ko-KR" altLang="en-US" b="0" i="0" u="none" strike="noStrike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부착하여, 단말기(스마트폰)로 해당 코드를 </a:t>
            </a:r>
            <a:endParaRPr lang="en-US" altLang="ko-KR" b="0" i="0" u="none" strike="noStrike" dirty="0">
              <a:solidFill>
                <a:srgbClr val="00000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marL="228600" algn="ctr">
              <a:defRPr lang="ko-KR" altLang="en-US"/>
            </a:pPr>
            <a:r>
              <a:rPr lang="ko-KR" altLang="en-US" b="0" i="0" u="none" strike="noStrike" dirty="0">
                <a:solidFill>
                  <a:srgbClr val="00000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인식 할 경우 대출 및 연장이 가능하도록 한다.</a:t>
            </a:r>
          </a:p>
        </p:txBody>
      </p:sp>
      <p:pic>
        <p:nvPicPr>
          <p:cNvPr id="19" name="그래픽 18">
            <a:extLst>
              <a:ext uri="{FF2B5EF4-FFF2-40B4-BE49-F238E27FC236}">
                <a16:creationId xmlns:a16="http://schemas.microsoft.com/office/drawing/2014/main" id="{94BD6917-802F-4D57-A85C-69F40F5D115C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116" y="1015148"/>
            <a:ext cx="1561184" cy="1561184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B2E9371E-B36B-4955-BBDF-A1E0954533E6}"/>
              </a:ext>
            </a:extLst>
          </p:cNvPr>
          <p:cNvSpPr txBox="1"/>
          <p:nvPr/>
        </p:nvSpPr>
        <p:spPr>
          <a:xfrm>
            <a:off x="2585367" y="1005072"/>
            <a:ext cx="924436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lvl="0">
              <a:defRPr lang="ko-KR" altLang="en-US"/>
            </a:pP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QR</a:t>
            </a:r>
            <a:r>
              <a:rPr lang="ko-KR" altLang="en-US" sz="19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코드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7023849F-7D25-4407-8D39-7CDC02B6B9AD}"/>
              </a:ext>
            </a:extLst>
          </p:cNvPr>
          <p:cNvSpPr/>
          <p:nvPr/>
        </p:nvSpPr>
        <p:spPr>
          <a:xfrm>
            <a:off x="2585367" y="1099466"/>
            <a:ext cx="195934" cy="195934"/>
          </a:xfrm>
          <a:prstGeom prst="ellipse">
            <a:avLst/>
          </a:prstGeom>
          <a:solidFill>
            <a:srgbClr val="5EB1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8B5F225B-238D-431A-8C9D-25DC4A65B16C}"/>
              </a:ext>
            </a:extLst>
          </p:cNvPr>
          <p:cNvGrpSpPr/>
          <p:nvPr/>
        </p:nvGrpSpPr>
        <p:grpSpPr>
          <a:xfrm>
            <a:off x="10568318" y="6381255"/>
            <a:ext cx="1524368" cy="369332"/>
            <a:chOff x="9568193" y="5957392"/>
            <a:chExt cx="1524368" cy="369332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6A3117-A497-4696-A95D-E80F6C44B678}"/>
                </a:ext>
              </a:extLst>
            </p:cNvPr>
            <p:cNvSpPr txBox="1"/>
            <p:nvPr/>
          </p:nvSpPr>
          <p:spPr>
            <a:xfrm>
              <a:off x="9568193" y="5957392"/>
              <a:ext cx="152436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>
                  <a:latin typeface="나눔스퀘어 ExtraBold"/>
                  <a:ea typeface="나눔스퀘어 ExtraBold"/>
                </a:defRPr>
              </a:lvl1pPr>
            </a:lstStyle>
            <a:p>
              <a:pPr lvl="0" algn="r">
                <a:defRPr lang="ko-KR" altLang="en-US"/>
              </a:pPr>
              <a:r>
                <a:rPr lang="en-US" altLang="ko-KR" dirty="0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QR</a:t>
              </a:r>
              <a:r>
                <a:rPr lang="ko-KR" altLang="en-US" dirty="0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도서관</a:t>
              </a:r>
            </a:p>
          </p:txBody>
        </p:sp>
        <p:pic>
          <p:nvPicPr>
            <p:cNvPr id="13" name="그래픽 12">
              <a:extLst>
                <a:ext uri="{FF2B5EF4-FFF2-40B4-BE49-F238E27FC236}">
                  <a16:creationId xmlns:a16="http://schemas.microsoft.com/office/drawing/2014/main" id="{954F659D-A709-4540-AC85-4D2018AF33A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9658350" y="6019273"/>
              <a:ext cx="238563" cy="238563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4E797655-BDE1-404B-BA65-EDCF0637CD69}"/>
              </a:ext>
            </a:extLst>
          </p:cNvPr>
          <p:cNvSpPr txBox="1"/>
          <p:nvPr/>
        </p:nvSpPr>
        <p:spPr>
          <a:xfrm>
            <a:off x="482677" y="65874"/>
            <a:ext cx="3733723" cy="40870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>
              <a:defRPr lang="ko-KR" altLang="en-US"/>
            </a:pPr>
            <a:r>
              <a:rPr lang="en-US" altLang="ko-KR" sz="2000" dirty="0">
                <a:solidFill>
                  <a:schemeClr val="bg1"/>
                </a:solidFill>
              </a:rPr>
              <a:t>QR</a:t>
            </a:r>
            <a:r>
              <a:rPr lang="ko-KR" altLang="en-US" sz="2000" dirty="0">
                <a:solidFill>
                  <a:schemeClr val="bg1"/>
                </a:solidFill>
              </a:rPr>
              <a:t>코드를 이용한 해결방안</a:t>
            </a:r>
          </a:p>
        </p:txBody>
      </p:sp>
      <p:pic>
        <p:nvPicPr>
          <p:cNvPr id="23" name="그래픽 22">
            <a:extLst>
              <a:ext uri="{FF2B5EF4-FFF2-40B4-BE49-F238E27FC236}">
                <a16:creationId xmlns:a16="http://schemas.microsoft.com/office/drawing/2014/main" id="{97C3AA5E-8FB9-40DC-B087-382401978491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59022" y="126326"/>
            <a:ext cx="279205" cy="27920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F66B369-03D8-443F-8FB7-3C15DC77C357}"/>
              </a:ext>
            </a:extLst>
          </p:cNvPr>
          <p:cNvSpPr txBox="1"/>
          <p:nvPr/>
        </p:nvSpPr>
        <p:spPr>
          <a:xfrm>
            <a:off x="8845302" y="-4916"/>
            <a:ext cx="3138815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defRPr lang="ko-KR" altLang="en-US"/>
            </a:pP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96ED5B1-7173-41D2-BEFC-FA76FFEC7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E7E8004F-044D-4E45-BE77-5889DA941775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38B1F59-DEF1-4ADE-A633-2A248ED15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0527587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FB26DD3-C7D3-4292-BD71-6AB89B039C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5EB3DC"/>
              </a:gs>
              <a:gs pos="0">
                <a:srgbClr val="5173DF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직사각형 36"/>
          <p:cNvSpPr/>
          <p:nvPr/>
        </p:nvSpPr>
        <p:spPr>
          <a:xfrm>
            <a:off x="4741207" y="1739659"/>
            <a:ext cx="4555222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2" name="사각형: 둥근 위쪽 모서리 1">
            <a:extLst>
              <a:ext uri="{FF2B5EF4-FFF2-40B4-BE49-F238E27FC236}">
                <a16:creationId xmlns:a16="http://schemas.microsoft.com/office/drawing/2014/main" id="{3F7850DA-2523-4F17-9033-7E33CBF3B5C6}"/>
              </a:ext>
            </a:extLst>
          </p:cNvPr>
          <p:cNvSpPr/>
          <p:nvPr/>
        </p:nvSpPr>
        <p:spPr>
          <a:xfrm>
            <a:off x="0" y="512242"/>
            <a:ext cx="12192000" cy="6326143"/>
          </a:xfrm>
          <a:prstGeom prst="round2SameRect">
            <a:avLst>
              <a:gd name="adj1" fmla="val 518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lvl="0">
              <a:defRPr lang="ko-KR" altLang="en-US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자리 연장을 위해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층까지 내려가지 않아도 된다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1194110" y="1320722"/>
            <a:ext cx="5703384" cy="363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endParaRPr lang="ko-KR" altLang="en-US"/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8620BEE-B5B0-43CA-B5F7-CEC0BD9D5B18}"/>
              </a:ext>
            </a:extLst>
          </p:cNvPr>
          <p:cNvGrpSpPr/>
          <p:nvPr/>
        </p:nvGrpSpPr>
        <p:grpSpPr>
          <a:xfrm>
            <a:off x="10568318" y="6381255"/>
            <a:ext cx="1524368" cy="369332"/>
            <a:chOff x="9568193" y="5957392"/>
            <a:chExt cx="1524368" cy="369332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B3D1E0C-A523-4859-AA89-AAA38C7CD300}"/>
                </a:ext>
              </a:extLst>
            </p:cNvPr>
            <p:cNvSpPr txBox="1"/>
            <p:nvPr/>
          </p:nvSpPr>
          <p:spPr>
            <a:xfrm>
              <a:off x="9568193" y="5957392"/>
              <a:ext cx="152436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>
                  <a:latin typeface="나눔스퀘어 ExtraBold"/>
                  <a:ea typeface="나눔스퀘어 ExtraBold"/>
                </a:defRPr>
              </a:lvl1pPr>
            </a:lstStyle>
            <a:p>
              <a:pPr lvl="0" algn="r">
                <a:defRPr lang="ko-KR" altLang="en-US"/>
              </a:pPr>
              <a:r>
                <a:rPr lang="en-US" altLang="ko-KR" dirty="0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QR</a:t>
              </a:r>
              <a:r>
                <a:rPr lang="ko-KR" altLang="en-US" dirty="0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 도서관</a:t>
              </a:r>
            </a:p>
          </p:txBody>
        </p:sp>
        <p:pic>
          <p:nvPicPr>
            <p:cNvPr id="17" name="그래픽 16">
              <a:extLst>
                <a:ext uri="{FF2B5EF4-FFF2-40B4-BE49-F238E27FC236}">
                  <a16:creationId xmlns:a16="http://schemas.microsoft.com/office/drawing/2014/main" id="{E036EFA3-911F-452C-88FD-0DEFD8C99B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9658350" y="6019273"/>
              <a:ext cx="238563" cy="238563"/>
            </a:xfrm>
            <a:prstGeom prst="rect">
              <a:avLst/>
            </a:prstGeom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0003787F-774A-442C-AEA8-DECB01086095}"/>
              </a:ext>
            </a:extLst>
          </p:cNvPr>
          <p:cNvSpPr txBox="1"/>
          <p:nvPr/>
        </p:nvSpPr>
        <p:spPr>
          <a:xfrm>
            <a:off x="482677" y="65874"/>
            <a:ext cx="4258530" cy="4023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>
              <a:defRPr lang="ko-KR" altLang="en-US"/>
            </a:pPr>
            <a:r>
              <a:rPr lang="en-US" altLang="ko-KR" sz="2000" dirty="0">
                <a:solidFill>
                  <a:schemeClr val="bg1"/>
                </a:solidFill>
              </a:rPr>
              <a:t>QR</a:t>
            </a:r>
            <a:r>
              <a:rPr lang="ko-KR" altLang="en-US" sz="2000" dirty="0">
                <a:solidFill>
                  <a:schemeClr val="bg1"/>
                </a:solidFill>
              </a:rPr>
              <a:t>코드를 이용한 자리대출의 장점</a:t>
            </a:r>
          </a:p>
        </p:txBody>
      </p:sp>
      <p:pic>
        <p:nvPicPr>
          <p:cNvPr id="20" name="그래픽 19">
            <a:extLst>
              <a:ext uri="{FF2B5EF4-FFF2-40B4-BE49-F238E27FC236}">
                <a16:creationId xmlns:a16="http://schemas.microsoft.com/office/drawing/2014/main" id="{C17ECA8C-2502-471E-AA55-3A74005C8CF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59022" y="126326"/>
            <a:ext cx="279205" cy="27920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FFD75CB-A08E-4CFE-984B-552367A8F002}"/>
              </a:ext>
            </a:extLst>
          </p:cNvPr>
          <p:cNvSpPr txBox="1"/>
          <p:nvPr/>
        </p:nvSpPr>
        <p:spPr>
          <a:xfrm>
            <a:off x="8845302" y="339"/>
            <a:ext cx="3138815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defRPr lang="ko-KR" altLang="en-US"/>
            </a:pP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4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24FEBF0C-78E3-415C-8FCA-015F28186804}"/>
              </a:ext>
            </a:extLst>
          </p:cNvPr>
          <p:cNvGrpSpPr/>
          <p:nvPr/>
        </p:nvGrpSpPr>
        <p:grpSpPr>
          <a:xfrm>
            <a:off x="441118" y="593129"/>
            <a:ext cx="7263523" cy="1114714"/>
            <a:chOff x="441118" y="593129"/>
            <a:chExt cx="7263523" cy="1114714"/>
          </a:xfrm>
        </p:grpSpPr>
        <p:sp>
          <p:nvSpPr>
            <p:cNvPr id="21" name="TextBox 2">
              <a:extLst>
                <a:ext uri="{FF2B5EF4-FFF2-40B4-BE49-F238E27FC236}">
                  <a16:creationId xmlns:a16="http://schemas.microsoft.com/office/drawing/2014/main" id="{1E75A6FE-FD1A-4071-8CC8-187618340C66}"/>
                </a:ext>
              </a:extLst>
            </p:cNvPr>
            <p:cNvSpPr txBox="1"/>
            <p:nvPr/>
          </p:nvSpPr>
          <p:spPr>
            <a:xfrm>
              <a:off x="922842" y="969179"/>
              <a:ext cx="6781799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28600" lvl="0">
                <a:defRPr lang="ko-KR" altLang="en-US"/>
              </a:pPr>
              <a:r>
                <a:rPr lang="ko-KR" altLang="en-US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자리 연장을 위해 </a:t>
              </a:r>
              <a:r>
                <a:rPr lang="en-US" altLang="ko-KR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1</a:t>
              </a:r>
              <a:r>
                <a:rPr lang="ko-KR" altLang="en-US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층까지 내려가지 않아도 된다</a:t>
              </a:r>
              <a:r>
                <a:rPr lang="en-US" altLang="ko-KR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r>
                <a:rPr lang="ko-KR" altLang="en-US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 </a:t>
              </a:r>
              <a:endParaRPr lang="en-US" altLang="ko-KR" sz="2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28600" lvl="0">
                <a:defRPr lang="ko-KR" altLang="en-US"/>
              </a:pPr>
              <a:endParaRPr lang="ko-KR" altLang="en-US" sz="2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6623C84E-FAB8-48F3-A76A-33DD549BCE0D}"/>
                </a:ext>
              </a:extLst>
            </p:cNvPr>
            <p:cNvSpPr/>
            <p:nvPr/>
          </p:nvSpPr>
          <p:spPr>
            <a:xfrm>
              <a:off x="441118" y="593129"/>
              <a:ext cx="765691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5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1.</a:t>
              </a:r>
            </a:p>
          </p:txBody>
        </p:sp>
      </p:grpSp>
      <p:sp>
        <p:nvSpPr>
          <p:cNvPr id="6" name="직사각형 5">
            <a:extLst>
              <a:ext uri="{FF2B5EF4-FFF2-40B4-BE49-F238E27FC236}">
                <a16:creationId xmlns:a16="http://schemas.microsoft.com/office/drawing/2014/main" id="{B86D8392-90E8-4F5D-BFC7-56B6FD842DCC}"/>
              </a:ext>
            </a:extLst>
          </p:cNvPr>
          <p:cNvSpPr/>
          <p:nvPr/>
        </p:nvSpPr>
        <p:spPr>
          <a:xfrm>
            <a:off x="922842" y="5700744"/>
            <a:ext cx="10708381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>
              <a:defRPr lang="ko-KR" altLang="en-US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=&gt;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기존의 시스템은 전기비와 기기 유지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보수비용이 든다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QR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코드는 서버 운영과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작은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QR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코드를 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marL="228600" lvl="0">
              <a:defRPr lang="ko-KR" altLang="en-US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인쇄하는 인쇄비만 들어 경제적이다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67CFDEA9-42B2-4ED7-AF3F-DA51C266D459}"/>
              </a:ext>
            </a:extLst>
          </p:cNvPr>
          <p:cNvGrpSpPr/>
          <p:nvPr/>
        </p:nvGrpSpPr>
        <p:grpSpPr>
          <a:xfrm>
            <a:off x="482677" y="1774967"/>
            <a:ext cx="7263523" cy="1092572"/>
            <a:chOff x="441118" y="593129"/>
            <a:chExt cx="7263523" cy="1160929"/>
          </a:xfrm>
        </p:grpSpPr>
        <p:sp>
          <p:nvSpPr>
            <p:cNvPr id="26" name="TextBox 2">
              <a:extLst>
                <a:ext uri="{FF2B5EF4-FFF2-40B4-BE49-F238E27FC236}">
                  <a16:creationId xmlns:a16="http://schemas.microsoft.com/office/drawing/2014/main" id="{4537FBAF-0E23-4E81-A6FC-2B654F819C00}"/>
                </a:ext>
              </a:extLst>
            </p:cNvPr>
            <p:cNvSpPr txBox="1"/>
            <p:nvPr/>
          </p:nvSpPr>
          <p:spPr>
            <a:xfrm>
              <a:off x="922842" y="969179"/>
              <a:ext cx="6781799" cy="78487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28600" lvl="0">
                <a:defRPr lang="ko-KR" altLang="en-US"/>
              </a:pPr>
              <a:r>
                <a:rPr lang="ko-KR" altLang="en-US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자리를 직접 보고 대출 할 수 있다</a:t>
              </a:r>
              <a:r>
                <a:rPr lang="en-US" altLang="ko-KR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2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  <a:p>
              <a:pPr marL="228600" lvl="0">
                <a:defRPr lang="ko-KR" altLang="en-US"/>
              </a:pPr>
              <a:endParaRPr lang="ko-KR" altLang="en-US" sz="2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66E03B7-7599-4CE2-A2D0-0A8606B38FDA}"/>
                </a:ext>
              </a:extLst>
            </p:cNvPr>
            <p:cNvSpPr/>
            <p:nvPr/>
          </p:nvSpPr>
          <p:spPr>
            <a:xfrm>
              <a:off x="441118" y="593129"/>
              <a:ext cx="765691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5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2.</a:t>
              </a: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36147AEB-7245-425C-9EBF-0A27A4FF3892}"/>
              </a:ext>
            </a:extLst>
          </p:cNvPr>
          <p:cNvGrpSpPr/>
          <p:nvPr/>
        </p:nvGrpSpPr>
        <p:grpSpPr>
          <a:xfrm>
            <a:off x="482677" y="3363749"/>
            <a:ext cx="7263523" cy="871790"/>
            <a:chOff x="441118" y="593129"/>
            <a:chExt cx="7263523" cy="923330"/>
          </a:xfrm>
        </p:grpSpPr>
        <p:sp>
          <p:nvSpPr>
            <p:cNvPr id="29" name="TextBox 2">
              <a:extLst>
                <a:ext uri="{FF2B5EF4-FFF2-40B4-BE49-F238E27FC236}">
                  <a16:creationId xmlns:a16="http://schemas.microsoft.com/office/drawing/2014/main" id="{1D070FB5-E908-47C1-B0EA-AC15932B7EC0}"/>
                </a:ext>
              </a:extLst>
            </p:cNvPr>
            <p:cNvSpPr txBox="1"/>
            <p:nvPr/>
          </p:nvSpPr>
          <p:spPr>
            <a:xfrm>
              <a:off x="922842" y="969179"/>
              <a:ext cx="6781799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28600" lvl="0">
                <a:defRPr lang="ko-KR" altLang="en-US"/>
              </a:pPr>
              <a:r>
                <a:rPr lang="ko-KR" altLang="en-US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시험기간에 줄을 서서 기다리는 시간 단축</a:t>
              </a:r>
            </a:p>
          </p:txBody>
        </p:sp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4EAA4308-EE72-4706-81E2-4AC2FD04F976}"/>
                </a:ext>
              </a:extLst>
            </p:cNvPr>
            <p:cNvSpPr/>
            <p:nvPr/>
          </p:nvSpPr>
          <p:spPr>
            <a:xfrm>
              <a:off x="441118" y="593129"/>
              <a:ext cx="765691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5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3.</a:t>
              </a:r>
            </a:p>
          </p:txBody>
        </p: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2C67ADC9-9C89-4E5C-86DB-2F60861EEE3C}"/>
              </a:ext>
            </a:extLst>
          </p:cNvPr>
          <p:cNvSpPr/>
          <p:nvPr/>
        </p:nvSpPr>
        <p:spPr>
          <a:xfrm>
            <a:off x="922842" y="2598096"/>
            <a:ext cx="1070838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285750">
              <a:buFont typeface="Symbol" panose="05050102010706020507" pitchFamily="18" charset="2"/>
              <a:buChar char="Þ"/>
              <a:defRPr lang="ko-KR" altLang="en-US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시스템은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층에서 비어 있는 좌석을 대출해서 올라가도 사람이 있거나 물건이 있는 경우가 있어 다시 </a:t>
            </a:r>
            <a:b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내려가서 다른 좌석을 대출하는 불편함이 있었다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  <a:p>
            <a:pPr marL="228600" lvl="0">
              <a:defRPr lang="ko-KR" altLang="en-US"/>
            </a:pP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   QR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도서관은 앱을 켜서 직접 빈자리로 가서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QR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코드를 인식시켜서 좌석을 대출 받으므로 편리하다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b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A45F197-835D-48E1-B4DB-DD78C2D8EB49}"/>
              </a:ext>
            </a:extLst>
          </p:cNvPr>
          <p:cNvGrpSpPr/>
          <p:nvPr/>
        </p:nvGrpSpPr>
        <p:grpSpPr>
          <a:xfrm>
            <a:off x="482677" y="4849833"/>
            <a:ext cx="7263523" cy="923330"/>
            <a:chOff x="441118" y="593129"/>
            <a:chExt cx="7263523" cy="923330"/>
          </a:xfrm>
        </p:grpSpPr>
        <p:sp>
          <p:nvSpPr>
            <p:cNvPr id="33" name="TextBox 2">
              <a:extLst>
                <a:ext uri="{FF2B5EF4-FFF2-40B4-BE49-F238E27FC236}">
                  <a16:creationId xmlns:a16="http://schemas.microsoft.com/office/drawing/2014/main" id="{53CCE1AF-DF05-45EA-8E1C-DDD861874516}"/>
                </a:ext>
              </a:extLst>
            </p:cNvPr>
            <p:cNvSpPr txBox="1"/>
            <p:nvPr/>
          </p:nvSpPr>
          <p:spPr>
            <a:xfrm>
              <a:off x="922842" y="998660"/>
              <a:ext cx="6781799" cy="415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228600" lvl="0">
                <a:defRPr lang="ko-KR" altLang="en-US"/>
              </a:pPr>
              <a:r>
                <a:rPr lang="ko-KR" altLang="en-US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유지 보수비용 절감</a:t>
              </a:r>
              <a:r>
                <a:rPr lang="en-US" altLang="ko-KR" sz="2100" dirty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.</a:t>
              </a:r>
              <a:endParaRPr lang="ko-KR" altLang="en-US" sz="21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FD3F7C8C-6CA5-4D54-A2AF-6A121D232A90}"/>
                </a:ext>
              </a:extLst>
            </p:cNvPr>
            <p:cNvSpPr/>
            <p:nvPr/>
          </p:nvSpPr>
          <p:spPr>
            <a:xfrm>
              <a:off x="441118" y="593129"/>
              <a:ext cx="765691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altLang="ko-KR" sz="5400" dirty="0">
                  <a:ln w="0"/>
                  <a:solidFill>
                    <a:schemeClr val="accent1"/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4.</a:t>
              </a:r>
            </a:p>
          </p:txBody>
        </p:sp>
      </p:grp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45BA5BBE-47ED-4350-9452-B8E729F6C75E}"/>
              </a:ext>
            </a:extLst>
          </p:cNvPr>
          <p:cNvSpPr/>
          <p:nvPr/>
        </p:nvSpPr>
        <p:spPr>
          <a:xfrm>
            <a:off x="823963" y="1445222"/>
            <a:ext cx="10708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0">
              <a:defRPr lang="ko-KR" altLang="en-US"/>
            </a:pP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=&gt;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앱을 켜서 연장 시간마다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QR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코드를 인식 시키면 연장이 되므로 연장을 위한 불필요한 이동을 막을 수 있다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sz="16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48B201A5-0DBE-43C3-B65B-4CD126DB00AF}"/>
              </a:ext>
            </a:extLst>
          </p:cNvPr>
          <p:cNvSpPr/>
          <p:nvPr/>
        </p:nvSpPr>
        <p:spPr>
          <a:xfrm>
            <a:off x="964401" y="4235539"/>
            <a:ext cx="107083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lvl="0" indent="-285750">
              <a:buFont typeface="Symbol" panose="05050102010706020507" pitchFamily="18" charset="2"/>
              <a:buChar char="Þ"/>
              <a:defRPr lang="ko-KR" altLang="en-US"/>
            </a:pP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기존 시스템은 시험기간때 특히 불편하다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단순 연장을 하려는 경우에도 긴 줄 뒤에 서 있어야 하고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b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좌석을 빌리기 위해 줄을 오래 서 있어야한다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 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만약 기기가 하나라도 고장이 나면 대기시간이 더 길어진다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  <a:b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</a:b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하지만 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QR</a:t>
            </a:r>
            <a:r>
              <a:rPr lang="ko-KR" altLang="en-US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도서관은 자리로 가서 빌리는 방식이므로 편리하다</a:t>
            </a:r>
            <a:r>
              <a:rPr lang="en-US" altLang="ko-KR" sz="1600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sp>
        <p:nvSpPr>
          <p:cNvPr id="8" name="날짜 개체 틀 7">
            <a:extLst>
              <a:ext uri="{FF2B5EF4-FFF2-40B4-BE49-F238E27FC236}">
                <a16:creationId xmlns:a16="http://schemas.microsoft.com/office/drawing/2014/main" id="{FF453D7D-ED5A-40CA-8ECD-C37C3AF5E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79CBD15-6B4A-4062-B270-E55D87DD792D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35" name="슬라이드 번호 개체 틀 34">
            <a:extLst>
              <a:ext uri="{FF2B5EF4-FFF2-40B4-BE49-F238E27FC236}">
                <a16:creationId xmlns:a16="http://schemas.microsoft.com/office/drawing/2014/main" id="{A8F2B710-FA39-4B4E-ABB6-AECBE68F6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79401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1" grpId="0"/>
      <p:bldP spid="36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0D0163C7-9024-42FD-A6F9-FFCED59B034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5EB3DC"/>
              </a:gs>
              <a:gs pos="0">
                <a:srgbClr val="5173DF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사각형: 둥근 위쪽 모서리 4">
            <a:extLst>
              <a:ext uri="{FF2B5EF4-FFF2-40B4-BE49-F238E27FC236}">
                <a16:creationId xmlns:a16="http://schemas.microsoft.com/office/drawing/2014/main" id="{D8189D20-FDEF-48F4-8614-6CECE03890D3}"/>
              </a:ext>
            </a:extLst>
          </p:cNvPr>
          <p:cNvSpPr/>
          <p:nvPr/>
        </p:nvSpPr>
        <p:spPr>
          <a:xfrm>
            <a:off x="0" y="531857"/>
            <a:ext cx="12192000" cy="6326143"/>
          </a:xfrm>
          <a:prstGeom prst="round2SameRect">
            <a:avLst>
              <a:gd name="adj1" fmla="val 518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86FE3FC-305E-44C7-A8C6-0102BE2EF5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36107" y="919900"/>
            <a:ext cx="2609537" cy="520467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5754D41-29E2-421F-83BB-8C65E3C7FE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949487" y="919899"/>
            <a:ext cx="2613364" cy="520467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823BB20-FB53-446A-B019-69D517C3B2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966694" y="891323"/>
            <a:ext cx="2609537" cy="52046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F7F840-B35D-478F-BF3D-8C1C51FFF843}"/>
              </a:ext>
            </a:extLst>
          </p:cNvPr>
          <p:cNvSpPr txBox="1"/>
          <p:nvPr/>
        </p:nvSpPr>
        <p:spPr>
          <a:xfrm>
            <a:off x="482677" y="65874"/>
            <a:ext cx="4258530" cy="4023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>
              <a:defRPr lang="ko-KR" altLang="en-US"/>
            </a:pPr>
            <a:r>
              <a:rPr lang="en-US" altLang="ko-KR" sz="2000" dirty="0">
                <a:solidFill>
                  <a:schemeClr val="bg1"/>
                </a:solidFill>
              </a:rPr>
              <a:t>QR</a:t>
            </a:r>
            <a:r>
              <a:rPr lang="ko-KR" altLang="en-US" sz="2000" dirty="0">
                <a:solidFill>
                  <a:schemeClr val="bg1"/>
                </a:solidFill>
              </a:rPr>
              <a:t>도서관 앱 이미지</a:t>
            </a:r>
          </a:p>
        </p:txBody>
      </p:sp>
      <p:pic>
        <p:nvPicPr>
          <p:cNvPr id="10" name="그래픽 9">
            <a:extLst>
              <a:ext uri="{FF2B5EF4-FFF2-40B4-BE49-F238E27FC236}">
                <a16:creationId xmlns:a16="http://schemas.microsoft.com/office/drawing/2014/main" id="{0B5E971C-81ED-4570-AD2F-340176113F5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9022" y="126326"/>
            <a:ext cx="279205" cy="279205"/>
          </a:xfrm>
          <a:prstGeom prst="rect">
            <a:avLst/>
          </a:prstGeom>
        </p:spPr>
      </p:pic>
      <p:sp>
        <p:nvSpPr>
          <p:cNvPr id="11" name="날짜 개체 틀 10">
            <a:extLst>
              <a:ext uri="{FF2B5EF4-FFF2-40B4-BE49-F238E27FC236}">
                <a16:creationId xmlns:a16="http://schemas.microsoft.com/office/drawing/2014/main" id="{1FA15096-5087-406A-B39E-A30C60803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7B7CB2B6-AA12-4937-8497-9CB51F30C06D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12" name="슬라이드 번호 개체 틀 11">
            <a:extLst>
              <a:ext uri="{FF2B5EF4-FFF2-40B4-BE49-F238E27FC236}">
                <a16:creationId xmlns:a16="http://schemas.microsoft.com/office/drawing/2014/main" id="{C343091F-B190-4BC5-AF02-2464E6D34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 smtClean="0"/>
              <a:pPr lvl="0">
                <a:defRPr lang="ko-KR" altLang="en-US"/>
              </a:pPr>
              <a:t>6</a:t>
            </a:fld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959465-81C9-4345-A415-B6FE4AE1EDF9}"/>
              </a:ext>
            </a:extLst>
          </p:cNvPr>
          <p:cNvSpPr txBox="1"/>
          <p:nvPr/>
        </p:nvSpPr>
        <p:spPr>
          <a:xfrm>
            <a:off x="8845302" y="339"/>
            <a:ext cx="3138815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defRPr lang="ko-KR" altLang="en-US"/>
            </a:pP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5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0676966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3FB26DD3-C7D3-4292-BD71-6AB89B039C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5EB3DC"/>
              </a:gs>
              <a:gs pos="0">
                <a:srgbClr val="5173DF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AC164B-C044-4BF3-877E-FA192EBAFD21}"/>
              </a:ext>
            </a:extLst>
          </p:cNvPr>
          <p:cNvSpPr txBox="1"/>
          <p:nvPr/>
        </p:nvSpPr>
        <p:spPr>
          <a:xfrm>
            <a:off x="2981691" y="2644170"/>
            <a:ext cx="622861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 algn="ctr">
              <a:defRPr lang="ko-KR" altLang="en-US"/>
            </a:pPr>
            <a:r>
              <a:rPr lang="ko-KR" altLang="en-US" sz="9600" dirty="0">
                <a:solidFill>
                  <a:schemeClr val="bg1"/>
                </a:solidFill>
              </a:rPr>
              <a:t>시연</a:t>
            </a:r>
          </a:p>
        </p:txBody>
      </p:sp>
      <p:sp>
        <p:nvSpPr>
          <p:cNvPr id="4" name="사각형: 둥근 위쪽 모서리 3">
            <a:extLst>
              <a:ext uri="{FF2B5EF4-FFF2-40B4-BE49-F238E27FC236}">
                <a16:creationId xmlns:a16="http://schemas.microsoft.com/office/drawing/2014/main" id="{2444D5E6-0579-4DCF-9BB9-F438C35999D6}"/>
              </a:ext>
            </a:extLst>
          </p:cNvPr>
          <p:cNvSpPr/>
          <p:nvPr/>
        </p:nvSpPr>
        <p:spPr>
          <a:xfrm>
            <a:off x="0" y="531857"/>
            <a:ext cx="12192000" cy="6326143"/>
          </a:xfrm>
          <a:prstGeom prst="round2SameRect">
            <a:avLst>
              <a:gd name="adj1" fmla="val 518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1EEB379-53EC-4B34-B125-52E7C39559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905209" y="919900"/>
            <a:ext cx="2609538" cy="52046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E1968A2-4D15-4880-AE8A-8C0FE6B19F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4962206" y="919900"/>
            <a:ext cx="2609538" cy="52046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7C7050F-A869-4430-BD0D-AF698A0D107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8898968" y="919899"/>
            <a:ext cx="2609538" cy="5204675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AE178F8-25DA-4A78-BD03-AA84FF2CB53E}"/>
              </a:ext>
            </a:extLst>
          </p:cNvPr>
          <p:cNvSpPr txBox="1"/>
          <p:nvPr/>
        </p:nvSpPr>
        <p:spPr>
          <a:xfrm>
            <a:off x="482677" y="65874"/>
            <a:ext cx="4258530" cy="40235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>
              <a:defRPr lang="ko-KR" altLang="en-US"/>
            </a:pPr>
            <a:r>
              <a:rPr lang="en-US" altLang="ko-KR" sz="2000" dirty="0">
                <a:solidFill>
                  <a:schemeClr val="bg1"/>
                </a:solidFill>
              </a:rPr>
              <a:t>QR</a:t>
            </a:r>
            <a:r>
              <a:rPr lang="ko-KR" altLang="en-US" sz="2000" dirty="0">
                <a:solidFill>
                  <a:schemeClr val="bg1"/>
                </a:solidFill>
              </a:rPr>
              <a:t>도서관 앱 이미지</a:t>
            </a:r>
          </a:p>
        </p:txBody>
      </p:sp>
      <p:pic>
        <p:nvPicPr>
          <p:cNvPr id="17" name="그래픽 16">
            <a:extLst>
              <a:ext uri="{FF2B5EF4-FFF2-40B4-BE49-F238E27FC236}">
                <a16:creationId xmlns:a16="http://schemas.microsoft.com/office/drawing/2014/main" id="{17EA52AC-F765-4E76-8581-F91667A77CC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59022" y="126326"/>
            <a:ext cx="279205" cy="279205"/>
          </a:xfrm>
          <a:prstGeom prst="rect">
            <a:avLst/>
          </a:prstGeom>
        </p:spPr>
      </p:pic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758E0D9-D242-4135-B2DC-11DA03CA6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31BA5843-779D-4463-882F-E181ED1BE2F9}" type="datetime1">
              <a:rPr lang="ko-KR" altLang="en-US" smtClean="0"/>
              <a:t>2018-11-14</a:t>
            </a:fld>
            <a:endParaRPr lang="ko-KR" altLang="en-US"/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666D96F8-06F4-4D62-8688-B74412CFD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 smtClean="0"/>
              <a:pPr lvl="0">
                <a:defRPr lang="ko-KR" altLang="en-US"/>
              </a:pPr>
              <a:t>7</a:t>
            </a:fld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D8BB88C-A1BB-42A1-8304-099BB68910CC}"/>
              </a:ext>
            </a:extLst>
          </p:cNvPr>
          <p:cNvSpPr txBox="1"/>
          <p:nvPr/>
        </p:nvSpPr>
        <p:spPr>
          <a:xfrm>
            <a:off x="8845302" y="339"/>
            <a:ext cx="3138815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defRPr lang="ko-KR" altLang="en-US"/>
            </a:pP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6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6309710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5EB3DC"/>
              </a:gs>
              <a:gs pos="0">
                <a:srgbClr val="5173DF"/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7" name="직사각형 36"/>
          <p:cNvSpPr/>
          <p:nvPr/>
        </p:nvSpPr>
        <p:spPr>
          <a:xfrm>
            <a:off x="4741207" y="1739659"/>
            <a:ext cx="4555222" cy="45719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>
              <a:latin typeface="나눔스퀘어"/>
              <a:ea typeface="나눔스퀘어"/>
            </a:endParaRPr>
          </a:p>
        </p:txBody>
      </p:sp>
      <p:sp>
        <p:nvSpPr>
          <p:cNvPr id="2" name="사각형: 둥근 위쪽 모서리 1"/>
          <p:cNvSpPr/>
          <p:nvPr/>
        </p:nvSpPr>
        <p:spPr>
          <a:xfrm>
            <a:off x="0" y="531857"/>
            <a:ext cx="12192000" cy="6326143"/>
          </a:xfrm>
          <a:prstGeom prst="round2SameRect">
            <a:avLst>
              <a:gd name="adj1" fmla="val 5180"/>
              <a:gd name="adj2" fmla="val 0"/>
            </a:avLst>
          </a:prstGeom>
          <a:solidFill>
            <a:schemeClr val="bg1"/>
          </a:solidFill>
          <a:ln>
            <a:noFill/>
          </a:ln>
          <a:effectLst>
            <a:outerShdw blurRad="50800" dist="38100" dir="16200000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1194110" y="1320722"/>
            <a:ext cx="5703384" cy="3632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endParaRPr lang="ko-KR" altLang="en-US"/>
          </a:p>
        </p:txBody>
      </p:sp>
      <p:grpSp>
        <p:nvGrpSpPr>
          <p:cNvPr id="15" name="그룹 14"/>
          <p:cNvGrpSpPr/>
          <p:nvPr/>
        </p:nvGrpSpPr>
        <p:grpSpPr>
          <a:xfrm>
            <a:off x="10568318" y="6381255"/>
            <a:ext cx="1524368" cy="369332"/>
            <a:chOff x="9568193" y="5957392"/>
            <a:chExt cx="1524368" cy="369332"/>
          </a:xfrm>
        </p:grpSpPr>
        <p:sp>
          <p:nvSpPr>
            <p:cNvPr id="16" name="TextBox 15"/>
            <p:cNvSpPr txBox="1"/>
            <p:nvPr/>
          </p:nvSpPr>
          <p:spPr>
            <a:xfrm>
              <a:off x="9568193" y="5957392"/>
              <a:ext cx="152436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>
              <a:defPPr>
                <a:defRPr lang="ko-KR"/>
              </a:defPPr>
              <a:lvl1pPr>
                <a:defRPr>
                  <a:latin typeface="나눔스퀘어 ExtraBold"/>
                  <a:ea typeface="나눔스퀘어 ExtraBold"/>
                </a:defRPr>
              </a:lvl1pPr>
            </a:lstStyle>
            <a:p>
              <a:pPr lvl="0" algn="r">
                <a:defRPr lang="ko-KR" altLang="en-US"/>
              </a:pPr>
              <a:r>
                <a:rPr lang="en-US" altLang="ko-KR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/>
                  <a:ea typeface="나눔스퀘어 ExtraBold"/>
                  <a:cs typeface="+mn-cs"/>
                </a:rPr>
                <a:t>QR</a:t>
              </a:r>
              <a:r>
                <a:rPr lang="ko-KR" altLang="en-US">
                  <a:gradFill>
                    <a:gsLst>
                      <a:gs pos="100000">
                        <a:srgbClr val="5EB3DC"/>
                      </a:gs>
                      <a:gs pos="0">
                        <a:srgbClr val="5173DF"/>
                      </a:gs>
                    </a:gsLst>
                    <a:lin ang="3600000" scaled="0"/>
                  </a:gradFill>
                  <a:latin typeface="나눔스퀘어 ExtraBold"/>
                  <a:ea typeface="나눔스퀘어 ExtraBold"/>
                  <a:cs typeface="+mn-cs"/>
                </a:rPr>
                <a:t> 도서관</a:t>
              </a:r>
            </a:p>
          </p:txBody>
        </p:sp>
        <p:pic>
          <p:nvPicPr>
            <p:cNvPr id="17" name="그래픽 16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9658350" y="6019273"/>
              <a:ext cx="238563" cy="238563"/>
            </a:xfrm>
            <a:prstGeom prst="rect">
              <a:avLst/>
            </a:prstGeom>
          </p:spPr>
        </p:pic>
      </p:grpSp>
      <p:sp>
        <p:nvSpPr>
          <p:cNvPr id="19" name="TextBox 18"/>
          <p:cNvSpPr txBox="1"/>
          <p:nvPr/>
        </p:nvSpPr>
        <p:spPr>
          <a:xfrm>
            <a:off x="482677" y="65874"/>
            <a:ext cx="367022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ko-KR"/>
            </a:defPPr>
            <a:lvl1pPr>
              <a:defRPr>
                <a:latin typeface="나눔스퀘어 ExtraBold"/>
                <a:ea typeface="나눔스퀘어 ExtraBold"/>
              </a:defRPr>
            </a:lvl1pPr>
          </a:lstStyle>
          <a:p>
            <a:pPr lvl="0">
              <a:defRPr lang="ko-KR" altLang="en-US"/>
            </a:pPr>
            <a:r>
              <a:rPr lang="ko-KR" altLang="en-US" sz="2000">
                <a:solidFill>
                  <a:schemeClr val="bg1"/>
                </a:solidFill>
              </a:rPr>
              <a:t>영상시연</a:t>
            </a:r>
          </a:p>
        </p:txBody>
      </p:sp>
      <p:pic>
        <p:nvPicPr>
          <p:cNvPr id="20" name="그래픽 19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159022" y="126326"/>
            <a:ext cx="279205" cy="279205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F3184DBC-E7F8-4442-9BCF-771BB0B60035}" type="datetime1">
              <a:rPr lang="ko-KR" altLang="en-US"/>
              <a:pPr lvl="0">
                <a:defRPr lang="ko-KR" altLang="en-US"/>
              </a:pPr>
              <a:t>2018-11-14</a:t>
            </a:fld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  <p:pic>
        <p:nvPicPr>
          <p:cNvPr id="49" name="시연.mp4">
            <a:hlinkClick r:id="" action="ppaction://media"/>
          </p:cNvPr>
          <p:cNvPicPr>
            <a:picLocks noRot="1" noChangeAspect="1"/>
          </p:cNvPicPr>
          <p:nvPr>
            <a:videoFile r:link="rId1"/>
          </p:nvPr>
        </p:nvPicPr>
        <p:blipFill rotWithShape="1">
          <a:blip r:embed="rId5"/>
          <a:stretch>
            <a:fillRect/>
          </a:stretch>
        </p:blipFill>
        <p:spPr>
          <a:xfrm>
            <a:off x="539750" y="481527"/>
            <a:ext cx="11163300" cy="6003899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4068EDA-1272-4C6C-8939-5C1045252F9E}"/>
              </a:ext>
            </a:extLst>
          </p:cNvPr>
          <p:cNvSpPr txBox="1"/>
          <p:nvPr/>
        </p:nvSpPr>
        <p:spPr>
          <a:xfrm>
            <a:off x="8845302" y="339"/>
            <a:ext cx="3138815" cy="4678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r">
              <a:lnSpc>
                <a:spcPct val="150000"/>
              </a:lnSpc>
              <a:defRPr lang="ko-KR" altLang="en-US"/>
            </a:pPr>
            <a:r>
              <a:rPr lang="en-US" altLang="ko-KR" dirty="0">
                <a:solidFill>
                  <a:schemeClr val="bg1">
                    <a:lumMod val="95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7</a:t>
            </a:r>
            <a:endParaRPr lang="ko-KR" altLang="en-US" dirty="0">
              <a:solidFill>
                <a:schemeClr val="bg1">
                  <a:lumMod val="95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64167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함초롬돋움"/>
        <a:ea typeface=""/>
        <a:cs typeface="Times New Roman"/>
        <a:font script="Jpan" typeface="MS PGothic"/>
        <a:font script="Hang" typeface="함초롬돋움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321</Words>
  <Application>Microsoft Office PowerPoint</Application>
  <PresentationFormat>와이드스크린</PresentationFormat>
  <Paragraphs>73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나눔스퀘어 ExtraBold</vt:lpstr>
      <vt:lpstr>함초롬돋움</vt:lpstr>
      <vt:lpstr>Symbol</vt:lpstr>
      <vt:lpstr>나눔스퀘어</vt:lpstr>
      <vt:lpstr>나눔스퀘어 Bold</vt:lpstr>
      <vt:lpstr>Wingdings</vt:lpstr>
      <vt:lpstr>Times New Roman</vt:lpstr>
      <vt:lpstr>맑은 고딕</vt:lpstr>
      <vt:lpstr>Arial</vt:lpstr>
      <vt:lpstr>한컴오피스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홍범 최</dc:creator>
  <cp:lastModifiedBy>최홍범</cp:lastModifiedBy>
  <cp:revision>63</cp:revision>
  <dcterms:created xsi:type="dcterms:W3CDTF">2018-09-09T16:28:01Z</dcterms:created>
  <dcterms:modified xsi:type="dcterms:W3CDTF">2018-11-14T09:45:07Z</dcterms:modified>
  <cp:version>0906.0100.01</cp:version>
</cp:coreProperties>
</file>

<file path=docProps/thumbnail.jpeg>
</file>